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6858000" cy="9144000"/>
  <p:embeddedFontLst>
    <p:embeddedFont>
      <p:font typeface="Pretendard Semi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Pretendard Light" panose="020B0600000101010101" charset="-127"/>
      <p:regular r:id="rId22"/>
    </p:embeddedFont>
    <p:embeddedFont>
      <p:font typeface="Pretendard Medium" panose="020B0600000101010101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 CJK KR Regular" panose="020B0600000101010101" charset="-12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7" d="100"/>
          <a:sy n="77" d="100"/>
        </p:scale>
        <p:origin x="-27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4368C-7743-41E3-8F52-90266A7A6A36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7119D-8BF7-4FD9-BA88-0C595633A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21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7119D-8BF7-4FD9-BA88-0C595633AC6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4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10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65400" y="4610100"/>
            <a:ext cx="129667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기계학습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모델</a:t>
            </a:r>
            <a:r>
              <a:rPr lang="en-US" sz="12000" b="0" i="0" u="none" strike="noStrike" spc="-2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12000" b="0" i="0" u="none" strike="noStrike" spc="-200">
                <a:solidFill>
                  <a:srgbClr val="2869D0"/>
                </a:solidFill>
                <a:ea typeface="Pretendard SemiBold"/>
              </a:rPr>
              <a:t>구축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21000" y="3632200"/>
            <a:ext cx="5854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회사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파산데이터</a:t>
            </a:r>
            <a:r>
              <a:rPr lang="en-US" sz="53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5300" b="0" i="0" u="none" strike="noStrike" spc="-100">
                <a:solidFill>
                  <a:srgbClr val="454545"/>
                </a:solidFill>
                <a:ea typeface="Pretendard Light"/>
              </a:rPr>
              <a:t>기반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0800" y="4089400"/>
            <a:ext cx="55245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41400" y="1549400"/>
            <a:ext cx="3175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빅데이터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8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Light"/>
              </a:rPr>
              <a:t>파산조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5200" y="8166100"/>
            <a:ext cx="11684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71400" y="6527800"/>
            <a:ext cx="2603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Light"/>
              </a:rPr>
              <a:t>Team Project</a:t>
            </a:r>
          </a:p>
        </p:txBody>
      </p:sp>
      <p:sp>
        <p:nvSpPr>
          <p:cNvPr id="14" name="TextBox 14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0988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098800"/>
            <a:ext cx="68326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랜덤서치를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900" y="7213600"/>
            <a:ext cx="6172200" cy="2184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7213600"/>
            <a:ext cx="7416800" cy="2184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7900" y="3136900"/>
            <a:ext cx="9042400" cy="3670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36900"/>
            <a:ext cx="4584700" cy="3670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학습결과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100" y="3124200"/>
            <a:ext cx="10083800" cy="664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70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튜닝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4300" y="1168400"/>
            <a:ext cx="86233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하이퍼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패러미터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튜닝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3400" y="3429000"/>
            <a:ext cx="81026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400" y="3378200"/>
            <a:ext cx="4445000" cy="50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" y="3708400"/>
            <a:ext cx="6908800" cy="6210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32900" y="3708400"/>
            <a:ext cx="8445500" cy="560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4234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n_estimators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고정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(175)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2679700"/>
            <a:ext cx="7950200" cy="741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2679700"/>
            <a:ext cx="7962900" cy="741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파산기업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추가분석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개선점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(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토의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5367000" y="3708400"/>
            <a:ext cx="4597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97000" y="3187700"/>
            <a:ext cx="15875000" cy="731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실제기업에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적용하지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못한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아쉬웠음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재무상태표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및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손익계산서의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양식을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특성으로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사용한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만들면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현업에서의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활용성을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높일수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있을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불균형으로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인해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샘플수를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줄여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정확도가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떨어진게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아쉽다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파산위험도를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점수로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나타내면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좋을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것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같다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816600" y="3797300"/>
            <a:ext cx="6642100" cy="300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THANK</a:t>
            </a:r>
          </a:p>
          <a:p>
            <a:pPr lvl="0" algn="ctr">
              <a:lnSpc>
                <a:spcPct val="80509"/>
              </a:lnSpc>
            </a:pPr>
            <a:r>
              <a:rPr lang="en-US" sz="12200" b="0" i="0" u="none" strike="noStrike">
                <a:solidFill>
                  <a:srgbClr val="2869D0"/>
                </a:solidFill>
                <a:latin typeface="Pretendard SemiBold"/>
              </a:rPr>
              <a:t>YOU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3467100"/>
            <a:ext cx="54610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100" y="7150100"/>
            <a:ext cx="5461000" cy="25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 rot="5400000">
            <a:off x="16090900" y="2984500"/>
            <a:ext cx="3149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92300" y="8166100"/>
            <a:ext cx="27813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김지석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박지석</a:t>
            </a:r>
          </a:p>
          <a:p>
            <a:pPr lvl="0" algn="r">
              <a:lnSpc>
                <a:spcPct val="107899"/>
              </a:lnSpc>
            </a:pPr>
            <a:r>
              <a:rPr lang="ko-KR" sz="1900" b="0" i="0" u="none" strike="noStrike">
                <a:solidFill>
                  <a:srgbClr val="2869D0"/>
                </a:solidFill>
                <a:ea typeface="Pretendard Light"/>
              </a:rPr>
              <a:t>허현강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89916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284700" y="8559800"/>
            <a:ext cx="762000" cy="101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36800" y="2667000"/>
            <a:ext cx="59944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0700" b="0" i="0" u="none" strike="noStrike" spc="-100">
                <a:solidFill>
                  <a:srgbClr val="2869D0"/>
                </a:solidFill>
                <a:ea typeface="Pretendard SemiBold"/>
              </a:rPr>
              <a:t>목차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700" y="4508500"/>
            <a:ext cx="2006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58400" y="1968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71200" y="19812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WBS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71100" y="29337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1100" y="38989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71200" y="48641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학습결과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1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,2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83800" y="48641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83800" y="58293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05.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71200" y="58420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하이퍼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패러미터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튜닝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비교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3800" y="67945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06.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1200" y="77216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개선점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71200" y="38735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프로젝트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소개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71200" y="2933700"/>
            <a:ext cx="4076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목표설정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8400" y="7721600"/>
            <a:ext cx="90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500" b="0" i="0" u="none" strike="noStrike">
                <a:solidFill>
                  <a:srgbClr val="2869D0"/>
                </a:solidFill>
                <a:latin typeface="Pretendard Medium"/>
              </a:rPr>
              <a:t>07.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71200" y="6794500"/>
            <a:ext cx="5867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추가</a:t>
            </a:r>
            <a:r>
              <a:rPr lang="en-US" sz="35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3500" b="0" i="0" u="none" strike="noStrike">
                <a:solidFill>
                  <a:srgbClr val="454545"/>
                </a:solidFill>
                <a:ea typeface="Pretendard Light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" y="3429000"/>
            <a:ext cx="9461500" cy="589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5600" y="3022600"/>
            <a:ext cx="4000500" cy="617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0" y="1168400"/>
            <a:ext cx="7632700" cy="8572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WBS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858529" y="40767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58529" y="46455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8529" y="5214300"/>
            <a:ext cx="17526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11129" y="5214300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11129" y="5783100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93129" y="5783100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93129" y="6366429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93129" y="6945414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393129" y="7526571"/>
            <a:ext cx="17820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178114" y="7526571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393129" y="8678029"/>
            <a:ext cx="1782000" cy="56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78114" y="8102571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178114" y="8670829"/>
            <a:ext cx="1756800" cy="576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목표설정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97000" y="3111500"/>
            <a:ext cx="16256000" cy="607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유가증권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데이터를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토대로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실제기업에게도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적용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가능한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파산기업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검증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구현하자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분류모델을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통해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90%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정확도의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모델을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만들어보자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기업에게서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공통적으로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나타나는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특징은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무엇을까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?</a:t>
            </a:r>
          </a:p>
          <a:p>
            <a:pPr marL="342900" lvl="0" indent="-342900" algn="l">
              <a:lnSpc>
                <a:spcPct val="175130"/>
              </a:lnSpc>
              <a:buClr>
                <a:srgbClr val="454545"/>
              </a:buClr>
              <a:buFont typeface="Arial"/>
              <a:buChar char="●"/>
            </a:pP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공시된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정보들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만을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가지고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기업의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파산여부를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4000" b="0" i="0" u="none" strike="noStrike" spc="-100">
                <a:solidFill>
                  <a:srgbClr val="454545"/>
                </a:solidFill>
                <a:ea typeface="Pretendard Light"/>
              </a:rPr>
              <a:t>예측해보자</a:t>
            </a:r>
            <a:r>
              <a:rPr lang="en-US" sz="4000" b="0" i="0" u="none" strike="noStrike" spc="-100">
                <a:solidFill>
                  <a:srgbClr val="454545"/>
                </a:solidFill>
                <a:latin typeface="Pretendard Light"/>
              </a:rPr>
              <a:t>. 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41021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4076700"/>
            <a:ext cx="43307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2600" y="33401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회사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파산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예측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8000" y="7874000"/>
            <a:ext cx="36322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1800" y="7924800"/>
            <a:ext cx="70104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65300" y="7137400"/>
            <a:ext cx="3848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 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9900" y="44069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대만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경제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저널의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1999-2009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파산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데이터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96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900" y="8267700"/>
            <a:ext cx="7023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낮은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특성중요도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특성제거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  0.007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기준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( 21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75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6819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300" y="6032500"/>
            <a:ext cx="6896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6007100"/>
            <a:ext cx="3657600" cy="50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499600" y="5270500"/>
            <a:ext cx="58420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2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데이터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전처리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86900" y="6337300"/>
            <a:ext cx="71501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언더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샘플링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300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( 6299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로우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 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제거</a:t>
            </a: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colums : 96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  <a:p>
            <a:pPr marL="342900" lvl="0" indent="-342900" algn="l">
              <a:lnSpc>
                <a:spcPct val="124499"/>
              </a:lnSpc>
              <a:buClr>
                <a:srgbClr val="454545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454545"/>
                </a:solidFill>
                <a:latin typeface="Pretendard Light"/>
              </a:rPr>
              <a:t>rows: 300</a:t>
            </a:r>
            <a:r>
              <a:rPr lang="ko-KR" sz="2600" b="0" i="0" u="none" strike="noStrike">
                <a:solidFill>
                  <a:srgbClr val="454545"/>
                </a:solidFill>
                <a:ea typeface="Pretendard Light"/>
              </a:rPr>
              <a:t>개</a:t>
            </a:r>
          </a:p>
        </p:txBody>
      </p:sp>
      <p:sp>
        <p:nvSpPr>
          <p:cNvPr id="19" name="TextBox 19"/>
          <p:cNvSpPr txBox="1"/>
          <p:nvPr/>
        </p:nvSpPr>
        <p:spPr>
          <a:xfrm rot="5400000">
            <a:off x="16090900" y="2959100"/>
            <a:ext cx="31623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8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8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41800" y="2133600"/>
            <a:ext cx="14605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600" y="4102100"/>
            <a:ext cx="5448300" cy="566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4165600"/>
            <a:ext cx="8470900" cy="5588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423900" y="1562100"/>
            <a:ext cx="2946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랜덤포레스트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기준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00" y="3454400"/>
            <a:ext cx="82804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시각화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6300" y="3479800"/>
            <a:ext cx="53086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6300" y="3429000"/>
            <a:ext cx="4445000" cy="50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236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제거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리스트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93980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프로젝트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데이터</a:t>
            </a:r>
            <a:r>
              <a:rPr lang="en-US" sz="8000" b="0" i="0" u="none" strike="noStrike" spc="-100">
                <a:solidFill>
                  <a:srgbClr val="2869D0"/>
                </a:solidFill>
                <a:latin typeface="Pretendard SemiBold"/>
              </a:rPr>
              <a:t> </a:t>
            </a: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소개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6979900" y="2095500"/>
            <a:ext cx="13843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빅데이터</a:t>
            </a:r>
            <a:r>
              <a:rPr lang="en-US" sz="1600" b="0" i="0" u="none" strike="noStrike">
                <a:solidFill>
                  <a:srgbClr val="454545">
                    <a:alpha val="50196"/>
                  </a:srgbClr>
                </a:solidFill>
                <a:latin typeface="Pretendard Light"/>
              </a:rPr>
              <a:t>  8</a:t>
            </a:r>
            <a:r>
              <a:rPr lang="ko-KR" sz="1600" b="0" i="0" u="none" strike="noStrike">
                <a:solidFill>
                  <a:srgbClr val="454545">
                    <a:alpha val="50196"/>
                  </a:srgbClr>
                </a:solidFill>
                <a:ea typeface="Pretendard Light"/>
              </a:rPr>
              <a:t>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3454400"/>
            <a:ext cx="68961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3429000"/>
            <a:ext cx="4445000" cy="50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842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6000" y="3479800"/>
            <a:ext cx="8661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0" y="3429000"/>
            <a:ext cx="48260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" y="3822700"/>
            <a:ext cx="6908800" cy="4889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835400"/>
            <a:ext cx="9258300" cy="4889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8255000" y="2781300"/>
            <a:ext cx="581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특성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중요도</a:t>
            </a:r>
            <a:r>
              <a:rPr lang="en-US" sz="30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2869D0"/>
                </a:solidFill>
                <a:ea typeface="Pretendard Medium"/>
              </a:rPr>
              <a:t>히트맵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70600" y="31877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상관관계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상위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10%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22600" y="3175000"/>
            <a:ext cx="57785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특성중요도</a:t>
            </a:r>
            <a:r>
              <a:rPr lang="en-US" sz="1500" b="0" i="0" u="none" strike="noStrike">
                <a:solidFill>
                  <a:srgbClr val="2869D0"/>
                </a:solidFill>
                <a:latin typeface="Pretendard Medium"/>
              </a:rPr>
              <a:t> 0.03</a:t>
            </a:r>
            <a:r>
              <a:rPr lang="ko-KR" sz="1500" b="0" i="0" u="none" strike="noStrike">
                <a:solidFill>
                  <a:srgbClr val="2869D0"/>
                </a:solidFill>
                <a:ea typeface="Pretendard Medium"/>
              </a:rPr>
              <a:t>이상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800" y="7048500"/>
            <a:ext cx="7429500" cy="210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7023100"/>
            <a:ext cx="6172200" cy="21590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3136900"/>
            <a:ext cx="8991600" cy="363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300" y="3124200"/>
            <a:ext cx="4711700" cy="3657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1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차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학습</a:t>
            </a:r>
            <a:r>
              <a:rPr lang="en-US" sz="4000" b="0" i="0" u="none" strike="noStrike" spc="-100">
                <a:solidFill>
                  <a:srgbClr val="2869D0"/>
                </a:solidFill>
                <a:latin typeface="Pretendard Medium"/>
              </a:rPr>
              <a:t> </a:t>
            </a: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결과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2146300" y="6827658"/>
            <a:ext cx="14020800" cy="2974203"/>
            <a:chOff x="4038600" y="1104900"/>
            <a:chExt cx="12573000" cy="236220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4038600" y="1104900"/>
              <a:ext cx="12573000" cy="23622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50" y="1207294"/>
              <a:ext cx="11899900" cy="2157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673100"/>
            <a:ext cx="17043400" cy="660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54000" y="1663700"/>
            <a:ext cx="774700" cy="101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5100" y="3302000"/>
            <a:ext cx="8623300" cy="549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0" y="3302000"/>
            <a:ext cx="6921500" cy="549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97000" y="1168400"/>
            <a:ext cx="7950200" cy="1422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100">
                <a:solidFill>
                  <a:srgbClr val="2869D0"/>
                </a:solidFill>
                <a:ea typeface="Pretendard SemiBold"/>
              </a:rPr>
              <a:t>예측결과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1300" y="8966200"/>
            <a:ext cx="103759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효과적인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언더샘플링을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그리드서치를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활용하여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샘플의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수에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따른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Train, Test,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교차검증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, Recall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의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변화를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Medium"/>
              </a:rPr>
              <a:t>시각화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3100" y="1663700"/>
            <a:ext cx="495300" cy="63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0" y="1663700"/>
            <a:ext cx="45339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1300" y="10045700"/>
            <a:ext cx="9931400" cy="6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449300" y="16891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 spc="-100">
                <a:solidFill>
                  <a:srgbClr val="2869D0"/>
                </a:solidFill>
                <a:ea typeface="Pretendard Medium"/>
              </a:rPr>
              <a:t>언더샘플링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305</Words>
  <Application>Microsoft Office PowerPoint</Application>
  <PresentationFormat>사용자 지정</PresentationFormat>
  <Paragraphs>88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Arial</vt:lpstr>
      <vt:lpstr>Pretendard SemiBold</vt:lpstr>
      <vt:lpstr>맑은 고딕</vt:lpstr>
      <vt:lpstr>Pretendard Light</vt:lpstr>
      <vt:lpstr>Pretendard Medium</vt:lpstr>
      <vt:lpstr>Calibri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</cp:revision>
  <dcterms:created xsi:type="dcterms:W3CDTF">2006-08-16T00:00:00Z</dcterms:created>
  <dcterms:modified xsi:type="dcterms:W3CDTF">2024-07-10T06:35:15Z</dcterms:modified>
</cp:coreProperties>
</file>